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84" r:id="rId7"/>
    <p:sldId id="264" r:id="rId8"/>
    <p:sldId id="286" r:id="rId9"/>
    <p:sldId id="285" r:id="rId10"/>
    <p:sldId id="263" r:id="rId11"/>
    <p:sldId id="262" r:id="rId12"/>
    <p:sldId id="277" r:id="rId13"/>
    <p:sldId id="287" r:id="rId14"/>
    <p:sldId id="279" r:id="rId15"/>
    <p:sldId id="269" r:id="rId16"/>
    <p:sldId id="265" r:id="rId17"/>
    <p:sldId id="283" r:id="rId18"/>
    <p:sldId id="273" r:id="rId19"/>
    <p:sldId id="278" r:id="rId20"/>
    <p:sldId id="291" r:id="rId21"/>
    <p:sldId id="280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56">
          <p15:clr>
            <a:srgbClr val="A4A3A4"/>
          </p15:clr>
        </p15:guide>
        <p15:guide id="2" pos="47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6"/>
    <p:restoredTop sz="94674"/>
  </p:normalViewPr>
  <p:slideViewPr>
    <p:cSldViewPr snapToGrid="0" snapToObjects="1" showGuides="1">
      <p:cViewPr varScale="1">
        <p:scale>
          <a:sx n="124" d="100"/>
          <a:sy n="124" d="100"/>
        </p:scale>
        <p:origin x="856" y="136"/>
      </p:cViewPr>
      <p:guideLst>
        <p:guide orient="horz" pos="3756"/>
        <p:guide pos="47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2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D5A9-59BD-F349-A261-1C2F84EFD85A}" type="datetimeFigureOut">
              <a:rPr lang="en-US" smtClean="0"/>
              <a:t>9/20/18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tatepta.org/wp-content/uploads/2018/08/2018-Legislative-Assembly-Voter-Guide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tatepta.org/wp-content/uploads/2018/09/2018-WSPTA-Legislative-Principles-Issues-and-Resolutions-Survey-v2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ptaourchildren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hyperlink" Target="https://ptaourchildren.org/help-your-child-learn-how-to-learn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1680642"/>
            <a:ext cx="7397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Pacific Cascade MS PTSA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Membership Meeting</a:t>
            </a:r>
          </a:p>
          <a:p>
            <a:pPr algn="ctr"/>
            <a:endParaRPr lang="en-US" sz="3600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September 20, 2018</a:t>
            </a:r>
          </a:p>
        </p:txBody>
      </p:sp>
    </p:spTree>
    <p:extLst>
      <p:ext uri="{BB962C8B-B14F-4D97-AF65-F5344CB8AC3E}">
        <p14:creationId xmlns:p14="http://schemas.microsoft.com/office/powerpoint/2010/main" val="150464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Secretary’s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School Leadership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Officers’ and Directors’ Reports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New Business: Enrichment Grants</a:t>
            </a:r>
          </a:p>
        </p:txBody>
      </p:sp>
    </p:spTree>
    <p:extLst>
      <p:ext uri="{BB962C8B-B14F-4D97-AF65-F5344CB8AC3E}">
        <p14:creationId xmlns:p14="http://schemas.microsoft.com/office/powerpoint/2010/main" val="35938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Secretary’s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Approval of minutes from May 24, 2018 membership meeting</a:t>
            </a:r>
          </a:p>
        </p:txBody>
      </p:sp>
    </p:spTree>
    <p:extLst>
      <p:ext uri="{BB962C8B-B14F-4D97-AF65-F5344CB8AC3E}">
        <p14:creationId xmlns:p14="http://schemas.microsoft.com/office/powerpoint/2010/main" val="408678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62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School Leadership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Report from Asst. Principal Casey </a:t>
            </a:r>
            <a:r>
              <a:rPr lang="en-US" sz="3600" dirty="0" err="1">
                <a:latin typeface="Garamond"/>
                <a:cs typeface="Garamond"/>
              </a:rPr>
              <a:t>Stookey</a:t>
            </a:r>
            <a:endParaRPr lang="en-US" sz="3600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F6576F-5C8B-9D45-A74F-2788093DC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131" y="3001481"/>
            <a:ext cx="32639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848585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District / PTSA Council News: 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400" i="1" dirty="0">
                <a:latin typeface="Garamond"/>
                <a:cs typeface="Garamond"/>
              </a:rPr>
              <a:t>McCleary</a:t>
            </a:r>
            <a:r>
              <a:rPr lang="en-US" sz="2400" dirty="0">
                <a:latin typeface="Garamond"/>
                <a:cs typeface="Garamond"/>
              </a:rPr>
              <a:t> money (approx. $38 million) has funded 160 new positions in the ISD and allowed class size reductions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New, 4-year collective bargaining agreement has been adopted; morale is very high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Feasibility work has started on Volpe site on </a:t>
            </a:r>
            <a:r>
              <a:rPr lang="en-US" sz="2400" dirty="0" err="1">
                <a:latin typeface="Garamond"/>
                <a:cs typeface="Garamond"/>
              </a:rPr>
              <a:t>Iss</a:t>
            </a:r>
            <a:r>
              <a:rPr lang="en-US" sz="2400" dirty="0">
                <a:latin typeface="Garamond"/>
                <a:cs typeface="Garamond"/>
              </a:rPr>
              <a:t>.-Pine Lake Road (16</a:t>
            </a:r>
            <a:r>
              <a:rPr lang="en-US" sz="2400" baseline="30000" dirty="0">
                <a:latin typeface="Garamond"/>
                <a:cs typeface="Garamond"/>
              </a:rPr>
              <a:t>th</a:t>
            </a:r>
            <a:r>
              <a:rPr lang="en-US" sz="2400" dirty="0">
                <a:latin typeface="Garamond"/>
                <a:cs typeface="Garamond"/>
              </a:rPr>
              <a:t> elementary), construction scheduled to start next spring/summer for a 2020 Fall opening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New Admin Building work is underway but behind schedule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ISD Enrollment is down for the 1</a:t>
            </a:r>
            <a:r>
              <a:rPr lang="en-US" sz="2400" baseline="30000" dirty="0">
                <a:latin typeface="Garamond"/>
                <a:cs typeface="Garamond"/>
              </a:rPr>
              <a:t>st</a:t>
            </a:r>
            <a:r>
              <a:rPr lang="en-US" sz="2400" dirty="0">
                <a:latin typeface="Garamond"/>
                <a:cs typeface="Garamond"/>
              </a:rPr>
              <a:t> time in 25-30 years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1077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84858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latin typeface="Garamond"/>
                <a:cs typeface="Garamond"/>
              </a:rPr>
              <a:t>Thank you to all of the Chairs and volunteers who have helped to start the year off right!</a:t>
            </a:r>
            <a:r>
              <a:rPr lang="en-US" sz="3600" dirty="0">
                <a:latin typeface="Garamond"/>
                <a:cs typeface="Garamond"/>
              </a:rPr>
              <a:t> 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000" u="sng" dirty="0">
                <a:latin typeface="Garamond"/>
                <a:cs typeface="Garamond"/>
              </a:rPr>
              <a:t>Lynx Days</a:t>
            </a:r>
            <a:r>
              <a:rPr lang="en-US" sz="2000" dirty="0">
                <a:latin typeface="Garamond"/>
                <a:cs typeface="Garamond"/>
              </a:rPr>
              <a:t> – Chair Ann Taylor, and 70+ adult and student volunteers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000" u="sng" dirty="0">
                <a:latin typeface="Garamond"/>
                <a:cs typeface="Garamond"/>
              </a:rPr>
              <a:t>Bus Loading Helpers</a:t>
            </a:r>
            <a:r>
              <a:rPr lang="en-US" sz="2000" dirty="0">
                <a:latin typeface="Garamond"/>
                <a:cs typeface="Garamond"/>
              </a:rPr>
              <a:t> – Lisa Small and 7 volunteers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000" u="sng" dirty="0">
                <a:latin typeface="Garamond"/>
                <a:cs typeface="Garamond"/>
              </a:rPr>
              <a:t>Jeans + Jerseys Fall Social</a:t>
            </a:r>
            <a:r>
              <a:rPr lang="en-US" sz="2000" dirty="0">
                <a:latin typeface="Garamond"/>
                <a:cs typeface="Garamond"/>
              </a:rPr>
              <a:t> – Co-Chairs Jenny </a:t>
            </a:r>
            <a:r>
              <a:rPr lang="en-US" sz="2000" dirty="0" err="1">
                <a:latin typeface="Garamond"/>
                <a:cs typeface="Garamond"/>
              </a:rPr>
              <a:t>Juang</a:t>
            </a:r>
            <a:r>
              <a:rPr lang="en-US" sz="2000" dirty="0">
                <a:latin typeface="Garamond"/>
                <a:cs typeface="Garamond"/>
              </a:rPr>
              <a:t> and </a:t>
            </a:r>
            <a:r>
              <a:rPr lang="en-US" sz="2000" dirty="0" err="1">
                <a:latin typeface="Garamond"/>
                <a:cs typeface="Garamond"/>
              </a:rPr>
              <a:t>Josi</a:t>
            </a:r>
            <a:r>
              <a:rPr lang="en-US" sz="2000" dirty="0">
                <a:latin typeface="Garamond"/>
                <a:cs typeface="Garamond"/>
              </a:rPr>
              <a:t> Beck, and 27 adult and student volunteers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000" u="sng" dirty="0">
                <a:latin typeface="Garamond"/>
                <a:cs typeface="Garamond"/>
              </a:rPr>
              <a:t>Picture Make Up Day</a:t>
            </a:r>
            <a:r>
              <a:rPr lang="en-US" sz="2000" dirty="0">
                <a:latin typeface="Garamond"/>
                <a:cs typeface="Garamond"/>
              </a:rPr>
              <a:t> – 6 volunteers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64DEE7-C488-3D4E-8D06-71F4FD162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886" y="4298988"/>
            <a:ext cx="3070208" cy="204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27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amond"/>
                <a:cs typeface="Garamond"/>
              </a:rPr>
              <a:t>PTSA Mission and Goals: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Garamond"/>
                <a:cs typeface="Garamond"/>
              </a:rPr>
              <a:t>Mission</a:t>
            </a:r>
            <a:r>
              <a:rPr lang="en-US" sz="2400" dirty="0">
                <a:latin typeface="Garamond"/>
                <a:cs typeface="Garamond"/>
              </a:rPr>
              <a:t>: To create and foster opportunities that enrich and support our students, families, school, and community.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Garamond"/>
                <a:cs typeface="Garamond"/>
              </a:rPr>
              <a:t>Goals</a:t>
            </a:r>
            <a:r>
              <a:rPr lang="en-US" sz="2400" dirty="0">
                <a:latin typeface="Garamond"/>
                <a:cs typeface="Garamond"/>
              </a:rPr>
              <a:t>: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Garamond"/>
                <a:cs typeface="Garamond"/>
              </a:rPr>
              <a:t>Encourage and create opportunities for </a:t>
            </a:r>
            <a:r>
              <a:rPr lang="en-US" sz="2400" u="sng" dirty="0">
                <a:latin typeface="Garamond"/>
                <a:cs typeface="Garamond"/>
              </a:rPr>
              <a:t>family</a:t>
            </a:r>
            <a:r>
              <a:rPr lang="en-US" sz="2400" dirty="0">
                <a:latin typeface="Garamond"/>
                <a:cs typeface="Garamond"/>
              </a:rPr>
              <a:t> involvement in student academic learning and activities.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Garamond"/>
                <a:cs typeface="Garamond"/>
              </a:rPr>
              <a:t>Create a partnership with </a:t>
            </a:r>
            <a:r>
              <a:rPr lang="en-US" sz="2400" u="sng" dirty="0">
                <a:latin typeface="Garamond"/>
                <a:cs typeface="Garamond"/>
              </a:rPr>
              <a:t>administrators</a:t>
            </a:r>
            <a:r>
              <a:rPr lang="en-US" sz="2400" dirty="0">
                <a:latin typeface="Garamond"/>
                <a:cs typeface="Garamond"/>
              </a:rPr>
              <a:t>, </a:t>
            </a:r>
            <a:r>
              <a:rPr lang="en-US" sz="2400" u="sng" dirty="0">
                <a:latin typeface="Garamond"/>
                <a:cs typeface="Garamond"/>
              </a:rPr>
              <a:t>teachers</a:t>
            </a:r>
            <a:r>
              <a:rPr lang="en-US" sz="2400" dirty="0">
                <a:latin typeface="Garamond"/>
                <a:cs typeface="Garamond"/>
              </a:rPr>
              <a:t>, and </a:t>
            </a:r>
            <a:r>
              <a:rPr lang="en-US" sz="2400" u="sng" dirty="0">
                <a:latin typeface="Garamond"/>
                <a:cs typeface="Garamond"/>
              </a:rPr>
              <a:t>staff</a:t>
            </a:r>
            <a:r>
              <a:rPr lang="en-US" sz="2400" dirty="0">
                <a:latin typeface="Garamond"/>
                <a:cs typeface="Garamond"/>
              </a:rPr>
              <a:t> to encourage an environment conducive to learning.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Garamond"/>
                <a:cs typeface="Garamond"/>
              </a:rPr>
              <a:t>Encourage opportunities for </a:t>
            </a:r>
            <a:r>
              <a:rPr lang="en-US" sz="2400" u="sng" dirty="0">
                <a:latin typeface="Garamond"/>
                <a:cs typeface="Garamond"/>
              </a:rPr>
              <a:t>students</a:t>
            </a:r>
            <a:r>
              <a:rPr lang="en-US" sz="2400" dirty="0">
                <a:latin typeface="Garamond"/>
                <a:cs typeface="Garamond"/>
              </a:rPr>
              <a:t> to have a voice and advocate on their behalf when they don’t.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Garamond"/>
                <a:cs typeface="Garamond"/>
              </a:rPr>
              <a:t>Foster unity within our </a:t>
            </a:r>
            <a:r>
              <a:rPr lang="en-US" sz="2400" u="sng" dirty="0">
                <a:latin typeface="Garamond"/>
                <a:cs typeface="Garamond"/>
              </a:rPr>
              <a:t>community</a:t>
            </a:r>
            <a:r>
              <a:rPr lang="en-US" sz="2400" dirty="0">
                <a:latin typeface="Garamond"/>
                <a:cs typeface="Garamond"/>
              </a:rPr>
              <a:t> through socials, meetings, and other events.</a:t>
            </a:r>
          </a:p>
          <a:p>
            <a:pPr marL="457200" indent="-457200">
              <a:buAutoNum type="arabicPeriod"/>
            </a:pPr>
            <a:endParaRPr lang="en-US" sz="2400" dirty="0">
              <a:latin typeface="Garamond"/>
              <a:cs typeface="Garamond"/>
            </a:endParaRPr>
          </a:p>
          <a:p>
            <a:endParaRPr lang="en-US" sz="2400" b="1" dirty="0">
              <a:latin typeface="Garamond"/>
              <a:cs typeface="Garamond"/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0569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amond"/>
                <a:cs typeface="Garamond"/>
              </a:rPr>
              <a:t>Changes to PTSA Standing Rules: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 panose="02020404030301010803" pitchFamily="18" charset="0"/>
                <a:cs typeface="Garamond"/>
              </a:rPr>
              <a:t>Section 12. Elected Officers; Executive Committee</a:t>
            </a:r>
            <a:r>
              <a:rPr lang="en-US" sz="2200" dirty="0">
                <a:latin typeface="Garamond" panose="02020404030301010803" pitchFamily="18" charset="0"/>
                <a:cs typeface="Garamond"/>
              </a:rPr>
              <a:t>. </a:t>
            </a:r>
          </a:p>
          <a:p>
            <a:pPr lvl="1"/>
            <a:r>
              <a:rPr lang="en-US" sz="2200" dirty="0">
                <a:latin typeface="Garamond" panose="02020404030301010803" pitchFamily="18" charset="0"/>
                <a:cs typeface="Garamond"/>
              </a:rPr>
              <a:t>Changed </a:t>
            </a:r>
            <a:r>
              <a:rPr lang="en-US" sz="2200" dirty="0">
                <a:latin typeface="Garamond" panose="02020404030301010803" pitchFamily="18" charset="0"/>
              </a:rPr>
              <a:t>Vice President of Fundraising to Vice President of Volunteers.</a:t>
            </a:r>
            <a:r>
              <a:rPr lang="en-US" sz="2200" u="sng" dirty="0">
                <a:latin typeface="Garamond" panose="02020404030301010803" pitchFamily="18" charset="0"/>
                <a:cs typeface="Garamond"/>
              </a:rPr>
              <a:t> </a:t>
            </a:r>
            <a:endParaRPr lang="en-US" sz="2200" dirty="0">
              <a:latin typeface="Garamond" panose="02020404030301010803" pitchFamily="18" charset="0"/>
              <a:cs typeface="Garamon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/>
                <a:cs typeface="Garamond"/>
              </a:rPr>
              <a:t>Section 13. Officer Elections; Term of Office; Transfer of Power</a:t>
            </a:r>
          </a:p>
          <a:p>
            <a:pPr lvl="1"/>
            <a:r>
              <a:rPr lang="en-US" sz="2200" dirty="0">
                <a:latin typeface="Garamond"/>
                <a:cs typeface="Garamond"/>
              </a:rPr>
              <a:t>Eliminated April 30 deadline to elect officers to reflect WSPTA rule change.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/>
                <a:cs typeface="Garamond"/>
              </a:rPr>
              <a:t>Section 16. Board of Directors</a:t>
            </a:r>
          </a:p>
          <a:p>
            <a:pPr lvl="1"/>
            <a:r>
              <a:rPr lang="en-US" sz="2200" dirty="0">
                <a:latin typeface="Garamond"/>
                <a:cs typeface="Garamond"/>
              </a:rPr>
              <a:t>Eliminated Director of Events position.</a:t>
            </a:r>
          </a:p>
          <a:p>
            <a:endParaRPr lang="en-US" sz="2400" b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1504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95144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Treasurer’s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72374"/>
            <a:ext cx="73697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800" dirty="0"/>
              <a:t>July/August Highlights: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YE financial review completed in July – no findings.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There were no bank transactions in July 2018.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Income in August was primarily from Membership ($7,655) and Donations($10,860).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Expenses were primarily fees associated with  accepting memberships and donations ($605.70 total from PayPal &amp; Square).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There have been no claims against our insurance.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r>
              <a:rPr lang="en-US" sz="2600" dirty="0"/>
              <a:t>Bank statements will be reviewed monthly by Tracy Drake (a </a:t>
            </a:r>
            <a:r>
              <a:rPr lang="en-US" sz="2600" dirty="0" err="1"/>
              <a:t>nonsigner</a:t>
            </a:r>
            <a:r>
              <a:rPr lang="en-US" sz="2600" dirty="0"/>
              <a:t> on the account).</a:t>
            </a:r>
          </a:p>
        </p:txBody>
      </p:sp>
    </p:spTree>
    <p:extLst>
      <p:ext uri="{BB962C8B-B14F-4D97-AF65-F5344CB8AC3E}">
        <p14:creationId xmlns:p14="http://schemas.microsoft.com/office/powerpoint/2010/main" val="1792254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Treasurer’s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369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Approval of 2018-2019 Budget</a:t>
            </a:r>
          </a:p>
        </p:txBody>
      </p:sp>
    </p:spTree>
    <p:extLst>
      <p:ext uri="{BB962C8B-B14F-4D97-AF65-F5344CB8AC3E}">
        <p14:creationId xmlns:p14="http://schemas.microsoft.com/office/powerpoint/2010/main" val="29424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Membership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 Enrollment – CY 615 / PY 753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Membership Percentage – 61% (1,007 students)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771B63-25C6-1B47-8462-40E28407E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871" y="3710806"/>
            <a:ext cx="4054011" cy="250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6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/>
                <a:cs typeface="Garamond"/>
              </a:rPr>
              <a:t>Popcorn/Cookie Dough Fundraiser</a:t>
            </a:r>
            <a:r>
              <a:rPr lang="en-US" sz="3200" dirty="0">
                <a:latin typeface="Garamond"/>
                <a:cs typeface="Garamond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C2D02F-5931-7E42-962C-C141CB81F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32" y="2244193"/>
            <a:ext cx="6413678" cy="415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1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200" b="1" dirty="0">
                <a:latin typeface="Garamond"/>
                <a:cs typeface="Garamond"/>
              </a:rPr>
              <a:t>Popcorn/Cookie Dough Fundraiser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Volunteers will be needed to collect order forms, count and record money from orders, and deliver purchased products.</a:t>
            </a:r>
          </a:p>
          <a:p>
            <a:pPr marL="1485900" lvl="2" indent="-5715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Order Collection Dates are: Tuesday, October 2 and Tuesday, October 9 </a:t>
            </a:r>
          </a:p>
          <a:p>
            <a:pPr marL="1485900" lvl="2" indent="-5715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Product pickup date is: Monday, October 29</a:t>
            </a:r>
          </a:p>
          <a:p>
            <a:pPr marL="1028700" lvl="1" indent="-5715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Volunteer signups will be published on </a:t>
            </a:r>
            <a:r>
              <a:rPr lang="en-US" sz="2800" dirty="0" err="1">
                <a:latin typeface="Garamond"/>
                <a:cs typeface="Garamond"/>
              </a:rPr>
              <a:t>PeachJar</a:t>
            </a:r>
            <a:r>
              <a:rPr lang="en-US" sz="2800" dirty="0">
                <a:latin typeface="Garamond"/>
                <a:cs typeface="Garamond"/>
              </a:rPr>
              <a:t>, </a:t>
            </a:r>
            <a:r>
              <a:rPr lang="en-US" sz="2800" dirty="0" err="1">
                <a:latin typeface="Garamond"/>
                <a:cs typeface="Garamond"/>
              </a:rPr>
              <a:t>eNews</a:t>
            </a:r>
            <a:r>
              <a:rPr lang="en-US" sz="2800" dirty="0">
                <a:latin typeface="Garamond"/>
                <a:cs typeface="Garamond"/>
              </a:rPr>
              <a:t>, and the PTSA website</a:t>
            </a:r>
            <a:endParaRPr lang="en-US" sz="3200" dirty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200" b="1" dirty="0">
                <a:latin typeface="Garamond"/>
                <a:cs typeface="Garamond"/>
              </a:rPr>
              <a:t>Cascade Corner Student Store</a:t>
            </a:r>
          </a:p>
          <a:p>
            <a:pPr marL="571500" indent="-571500">
              <a:buFont typeface="Arial"/>
              <a:buChar char="•"/>
            </a:pPr>
            <a:r>
              <a:rPr lang="en-US" sz="3200" b="1" dirty="0">
                <a:latin typeface="Garamond"/>
                <a:cs typeface="Garamond"/>
              </a:rPr>
              <a:t>Halloween School Social </a:t>
            </a:r>
          </a:p>
          <a:p>
            <a:r>
              <a:rPr lang="en-US" dirty="0">
                <a:latin typeface="Garamond"/>
                <a:cs typeface="Garamon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5759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Volunteers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Garamond"/>
                <a:cs typeface="Garamond"/>
              </a:rPr>
              <a:t>Volunteers will be needed to support these school and PTSA activities in October and November:</a:t>
            </a: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aramond"/>
                <a:cs typeface="Garamond"/>
              </a:rPr>
              <a:t>Library Volunteer Coordinator</a:t>
            </a:r>
          </a:p>
          <a:p>
            <a:pPr marL="274320" indent="-914400"/>
            <a:r>
              <a:rPr lang="en-US" b="1" dirty="0">
                <a:latin typeface="Garamond"/>
                <a:cs typeface="Garamond"/>
              </a:rPr>
              <a:t>     </a:t>
            </a:r>
            <a:r>
              <a:rPr lang="en-US" i="1" dirty="0">
                <a:latin typeface="Garamond"/>
                <a:cs typeface="Garamond"/>
              </a:rPr>
              <a:t>Manage and organize volunteer calendar and send schedule each month to the library volunteers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latin typeface="Garamond"/>
              <a:cs typeface="Garamo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aramond"/>
                <a:cs typeface="Garamond"/>
              </a:rPr>
              <a:t>Library Volunteers </a:t>
            </a:r>
          </a:p>
          <a:p>
            <a:r>
              <a:rPr lang="en-US" b="1" dirty="0">
                <a:latin typeface="Garamond"/>
                <a:cs typeface="Garamond"/>
              </a:rPr>
              <a:t>       </a:t>
            </a:r>
            <a:r>
              <a:rPr lang="en-US" i="1" dirty="0">
                <a:latin typeface="Garamond"/>
                <a:cs typeface="Garamond"/>
              </a:rPr>
              <a:t>Reshelf books daily and help with book processing during the school lunches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latin typeface="Garamond"/>
              <a:cs typeface="Garamo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aramond"/>
                <a:cs typeface="Garamond"/>
              </a:rPr>
              <a:t>Picture Retake Day – October TBA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i="1" dirty="0">
                <a:latin typeface="Garamond"/>
                <a:cs typeface="Garamond"/>
              </a:rPr>
              <a:t>Check in students that want their pictures retaken</a:t>
            </a:r>
          </a:p>
          <a:p>
            <a:pPr lvl="1"/>
            <a:endParaRPr lang="en-US" sz="1000" dirty="0">
              <a:latin typeface="Garamond"/>
              <a:cs typeface="Garamo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aramond"/>
                <a:cs typeface="Garamond"/>
              </a:rPr>
              <a:t>Vision &amp; Hearing Screening – November 2    Chair Needed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i="1" dirty="0">
                <a:latin typeface="Garamond"/>
                <a:cs typeface="Garamond"/>
              </a:rPr>
              <a:t>Assist the school nurse in conducting hearing and vision screens for our GR7 students</a:t>
            </a:r>
          </a:p>
          <a:p>
            <a:pPr lvl="1"/>
            <a:endParaRPr lang="en-US" sz="1000" dirty="0">
              <a:latin typeface="Garamond"/>
              <a:cs typeface="Garamo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Garamond"/>
                <a:cs typeface="Garamond"/>
              </a:rPr>
              <a:t>Holiday Gift Barn – November 26 – December 4    Chair Needed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i="1" dirty="0">
                <a:latin typeface="Garamond"/>
                <a:cs typeface="Garamond"/>
              </a:rPr>
              <a:t>Collect donations of toys and clothing for the Issaquah Food &amp; Clothing Bank’s holiday “shop” at Pickering Barn </a:t>
            </a:r>
            <a:endParaRPr lang="en-US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78787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Reflections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Student submissions due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latin typeface="Garamond"/>
                <a:cs typeface="Garamond"/>
              </a:rPr>
              <a:t>October 29: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Visual Arts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Photography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Literature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Music Composition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Dance Choreography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/>
                <a:cs typeface="Garamond"/>
              </a:rPr>
              <a:t>Film Production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PCMS Reception &amp; Art Showcase will be Nov. 14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District Reception will be Jan. 15, 2019, from 6:30-8:00pm at Issaquah High School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354C5-C066-5841-BC6F-21BAA4A29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986" y="1909164"/>
            <a:ext cx="2455524" cy="21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2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Advocacy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346200"/>
            <a:ext cx="82613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aramond" panose="02020404030301010803" pitchFamily="18" charset="0"/>
                <a:cs typeface="Garamond"/>
              </a:rPr>
              <a:t>Legislative Assembly</a:t>
            </a:r>
          </a:p>
          <a:p>
            <a:r>
              <a:rPr lang="en-US" dirty="0">
                <a:latin typeface="Garamond" panose="02020404030301010803" pitchFamily="18" charset="0"/>
              </a:rPr>
              <a:t>October 20-21, 2018</a:t>
            </a:r>
            <a:br>
              <a:rPr lang="en-US" dirty="0">
                <a:latin typeface="Garamond" panose="02020404030301010803" pitchFamily="18" charset="0"/>
              </a:rPr>
            </a:br>
            <a:r>
              <a:rPr lang="en-US" dirty="0">
                <a:latin typeface="Garamond" panose="02020404030301010803" pitchFamily="18" charset="0"/>
              </a:rPr>
              <a:t>Green River College, Auburn</a:t>
            </a:r>
          </a:p>
          <a:p>
            <a:endParaRPr lang="en-US" sz="2400" dirty="0">
              <a:latin typeface="Garamond"/>
              <a:cs typeface="Garamond"/>
            </a:endParaRPr>
          </a:p>
          <a:p>
            <a:r>
              <a:rPr lang="en-US" sz="2400" dirty="0">
                <a:latin typeface="Garamond"/>
                <a:cs typeface="Garamond"/>
              </a:rPr>
              <a:t>Delegates will vote on the new 2018-2020 WSPTA legislative platform. There are 5 proposed long-term resolutions, 2 proposed principles and 12 proposed short-term legislative issues. Legislative issues also will be ranked by delegates to determine a Top 5 for the 2019 and 2020 legislative sessions.</a:t>
            </a:r>
          </a:p>
          <a:p>
            <a:endParaRPr lang="en-US" sz="2400" dirty="0">
              <a:latin typeface="Garamond"/>
              <a:cs typeface="Garamond"/>
            </a:endParaRPr>
          </a:p>
          <a:p>
            <a:r>
              <a:rPr lang="en-US" sz="2400" dirty="0">
                <a:latin typeface="Garamond"/>
                <a:cs typeface="Garamond"/>
              </a:rPr>
              <a:t>You can read the issues guide at: </a:t>
            </a:r>
            <a:r>
              <a:rPr lang="en-US" sz="2400" dirty="0">
                <a:latin typeface="Garamond"/>
                <a:cs typeface="Garamond"/>
                <a:hlinkClick r:id="rId3"/>
              </a:rPr>
              <a:t>https://www.wastatepta.org/wp-content/uploads/2018/08/2018-Legislative-Assembly-Voter-Guide.pdf</a:t>
            </a:r>
            <a:endParaRPr lang="en-US" sz="2400" dirty="0">
              <a:latin typeface="Garamond"/>
              <a:cs typeface="Garamond"/>
            </a:endParaRPr>
          </a:p>
          <a:p>
            <a:endParaRPr lang="en-US" sz="1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08954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Advocacy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346200"/>
            <a:ext cx="826135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Garamond"/>
                <a:cs typeface="Garamond"/>
              </a:rPr>
              <a:t>Resolutions: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Improving Outcomes in Special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Mitigating the Health Effects of Climate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Equitable Access to Highly Capable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Sexual Violence and Harassment Prevention and Victim Supports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School Nutrition</a:t>
            </a:r>
          </a:p>
          <a:p>
            <a:endParaRPr lang="en-US" sz="1400" dirty="0">
              <a:latin typeface="Garamond"/>
              <a:cs typeface="Garamond"/>
            </a:endParaRPr>
          </a:p>
          <a:p>
            <a:r>
              <a:rPr lang="en-US" sz="1400" dirty="0">
                <a:latin typeface="Garamond"/>
                <a:cs typeface="Garamond"/>
              </a:rPr>
              <a:t>Legislative Issues: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Best Practices for School Meals – Lunch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Engaging Families in Student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Fund Paraeducator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Increase Access to High-Quality Preschool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Safe School Plans and Emergency Preparedness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Strategies to Address the Teacher Shortage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Raise the Age of Tobacco and Electronic Nicotine Delivery Systems to 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Best Practices for School Recess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School Construction and Simple Majority for Bonds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Prevent Gun Violence by Reducing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Social Emotional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aramond"/>
                <a:cs typeface="Garamond"/>
              </a:rPr>
              <a:t>Strategic K-12 Investments to Close Gaps</a:t>
            </a:r>
          </a:p>
          <a:p>
            <a:endParaRPr lang="en-US" sz="1400" dirty="0">
              <a:latin typeface="Garamond"/>
              <a:cs typeface="Garamond"/>
            </a:endParaRPr>
          </a:p>
          <a:p>
            <a:r>
              <a:rPr lang="en-US" sz="1400" dirty="0">
                <a:latin typeface="Garamond"/>
                <a:cs typeface="Garamond"/>
              </a:rPr>
              <a:t>You can express your opinions on these issues here:	</a:t>
            </a:r>
          </a:p>
          <a:p>
            <a:r>
              <a:rPr lang="en-US" sz="1400" dirty="0">
                <a:latin typeface="Garamond"/>
                <a:cs typeface="Garamond"/>
                <a:hlinkClick r:id="rId3"/>
              </a:rPr>
              <a:t>https://www.wastatepta.org/wp-content/uploads/2018/09/2018-WSPTA-Legislative-Principles-Issues-and-Resolutions-Survey-v2.pdf</a:t>
            </a:r>
            <a:endParaRPr lang="en-US" sz="14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019420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716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Garamond"/>
                <a:cs typeface="Garamond"/>
              </a:rPr>
              <a:t>Issaquah Schools Foundation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All In For Kids Campaign</a:t>
            </a:r>
          </a:p>
          <a:p>
            <a:pPr marL="571500" indent="-571500">
              <a:spcBef>
                <a:spcPts val="1200"/>
              </a:spcBef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Dining for Kids</a:t>
            </a:r>
          </a:p>
          <a:p>
            <a:pPr marL="1028700" lvl="1" indent="-571500">
              <a:spcBef>
                <a:spcPts val="1200"/>
              </a:spcBef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October 3 - (Announcement Coming Soon - Save the date!)</a:t>
            </a:r>
          </a:p>
          <a:p>
            <a:pPr marL="1028700" lvl="1" indent="-571500">
              <a:spcBef>
                <a:spcPts val="1200"/>
              </a:spcBef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November 7 - Agave Cocina - Issaquah Highlands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990" y="5368001"/>
            <a:ext cx="26035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Parent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773" y="1665700"/>
            <a:ext cx="766120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Garamond"/>
                <a:cs typeface="Garamond"/>
              </a:rPr>
              <a:t>ParentWiser</a:t>
            </a:r>
            <a:r>
              <a:rPr lang="en-US" sz="2000" dirty="0">
                <a:latin typeface="Garamond"/>
                <a:cs typeface="Garamond"/>
              </a:rPr>
              <a:t> is a parenting lecture series comprised of local and nationally-known experts who are invited to share the latest information in effective parenting with parents of the Issaquah School District. 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Upcoming 2018-2019 Speaker Series events include: 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pPr lvl="1"/>
            <a:r>
              <a:rPr lang="en-US" sz="2000" i="1" dirty="0">
                <a:latin typeface="Garamond"/>
                <a:cs typeface="Garamond"/>
              </a:rPr>
              <a:t>Habits for Middle School Success, </a:t>
            </a:r>
            <a:r>
              <a:rPr lang="en-US" sz="2000" dirty="0">
                <a:latin typeface="Garamond"/>
                <a:cs typeface="Garamond"/>
              </a:rPr>
              <a:t>Seth </a:t>
            </a:r>
            <a:r>
              <a:rPr lang="en-US" sz="2000" dirty="0" err="1">
                <a:latin typeface="Garamond"/>
                <a:cs typeface="Garamond"/>
              </a:rPr>
              <a:t>Perler</a:t>
            </a:r>
            <a:endParaRPr lang="en-US" sz="2000" dirty="0">
              <a:latin typeface="Garamond"/>
              <a:cs typeface="Garamond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Sept. 25 – Issaquah Middle School @ 6:30pm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Sept. 26 – Beaver Lake Middle School @ 6:30pm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Sept. 27 – Maywood Middle School @ 6:30pm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Attendance at </a:t>
            </a:r>
            <a:r>
              <a:rPr lang="en-US" sz="2000" dirty="0" err="1">
                <a:latin typeface="Garamond"/>
                <a:cs typeface="Garamond"/>
              </a:rPr>
              <a:t>ParentWiser</a:t>
            </a:r>
            <a:r>
              <a:rPr lang="en-US" sz="2000" dirty="0">
                <a:latin typeface="Garamond"/>
                <a:cs typeface="Garamond"/>
              </a:rPr>
              <a:t> events is free for PTSA Members of Issaquah District schools.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Register at </a:t>
            </a:r>
            <a:r>
              <a:rPr lang="en-US" sz="2000" u="sng" dirty="0" err="1">
                <a:latin typeface="Garamond"/>
                <a:cs typeface="Garamond"/>
              </a:rPr>
              <a:t>ParentWiser.org</a:t>
            </a:r>
            <a:endParaRPr lang="en-US" sz="2000" u="sng" dirty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373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Parent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773" y="1665700"/>
            <a:ext cx="545376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National PTA Resource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Find relevant and interesting articles in the National PTA’s magazine "Our Children," at </a:t>
            </a:r>
            <a:r>
              <a:rPr lang="en-US" sz="2000" dirty="0">
                <a:latin typeface="Garamond"/>
                <a:cs typeface="Garamond"/>
                <a:hlinkClick r:id="rId3"/>
              </a:rPr>
              <a:t>http://ptaourchildren.org/</a:t>
            </a:r>
            <a:endParaRPr lang="en-US" sz="2000" dirty="0">
              <a:latin typeface="Garamond"/>
              <a:cs typeface="Garamond"/>
            </a:endParaRP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In this Fall’s issue, Barbara Oakley and Terrence </a:t>
            </a:r>
            <a:r>
              <a:rPr lang="en-US" sz="2000" dirty="0" err="1">
                <a:latin typeface="Garamond"/>
                <a:cs typeface="Garamond"/>
              </a:rPr>
              <a:t>Sejnowski</a:t>
            </a:r>
            <a:r>
              <a:rPr lang="en-US" sz="2000" dirty="0">
                <a:latin typeface="Garamond"/>
                <a:cs typeface="Garamond"/>
              </a:rPr>
              <a:t>, authors of the bestselling book “Learning How to Learn,” offer a few practical ideas—based on what we know from neuroscience—to help your children make the most of their education without spending most of their time studying. </a:t>
            </a:r>
            <a:r>
              <a:rPr lang="en-US" sz="2000" dirty="0">
                <a:latin typeface="Garamond"/>
                <a:cs typeface="Garamond"/>
                <a:hlinkClick r:id="rId4"/>
              </a:rPr>
              <a:t>https://ptaourchildren.org/help-your-child-learn-how-to-learn/</a:t>
            </a:r>
            <a:endParaRPr lang="en-US" sz="2000" dirty="0">
              <a:latin typeface="Garamond"/>
              <a:cs typeface="Garamond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B4FA37-DD47-4141-93D9-41C60A332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536" y="2469261"/>
            <a:ext cx="2513665" cy="325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1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New Business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60642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Garamond"/>
                <a:cs typeface="Garamond"/>
              </a:rPr>
              <a:t>Enrichment Grant Requests</a:t>
            </a:r>
          </a:p>
          <a:p>
            <a:pPr>
              <a:spcAft>
                <a:spcPts val="600"/>
              </a:spcAft>
            </a:pPr>
            <a:endParaRPr lang="en-US" sz="2200" b="1" dirty="0">
              <a:latin typeface="Garamond"/>
              <a:cs typeface="Garamon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5C679C-EC50-6945-BD50-B03140C96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593352"/>
              </p:ext>
            </p:extLst>
          </p:nvPr>
        </p:nvGraphicFramePr>
        <p:xfrm>
          <a:off x="821968" y="2216722"/>
          <a:ext cx="7023100" cy="4001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360">
                  <a:extLst>
                    <a:ext uri="{9D8B030D-6E8A-4147-A177-3AD203B41FA5}">
                      <a16:colId xmlns:a16="http://schemas.microsoft.com/office/drawing/2014/main" val="801848252"/>
                    </a:ext>
                  </a:extLst>
                </a:gridCol>
                <a:gridCol w="2647899">
                  <a:extLst>
                    <a:ext uri="{9D8B030D-6E8A-4147-A177-3AD203B41FA5}">
                      <a16:colId xmlns:a16="http://schemas.microsoft.com/office/drawing/2014/main" val="3447847101"/>
                    </a:ext>
                  </a:extLst>
                </a:gridCol>
                <a:gridCol w="142360">
                  <a:extLst>
                    <a:ext uri="{9D8B030D-6E8A-4147-A177-3AD203B41FA5}">
                      <a16:colId xmlns:a16="http://schemas.microsoft.com/office/drawing/2014/main" val="2240124806"/>
                    </a:ext>
                  </a:extLst>
                </a:gridCol>
                <a:gridCol w="2154383">
                  <a:extLst>
                    <a:ext uri="{9D8B030D-6E8A-4147-A177-3AD203B41FA5}">
                      <a16:colId xmlns:a16="http://schemas.microsoft.com/office/drawing/2014/main" val="3602495564"/>
                    </a:ext>
                  </a:extLst>
                </a:gridCol>
                <a:gridCol w="142360">
                  <a:extLst>
                    <a:ext uri="{9D8B030D-6E8A-4147-A177-3AD203B41FA5}">
                      <a16:colId xmlns:a16="http://schemas.microsoft.com/office/drawing/2014/main" val="989130628"/>
                    </a:ext>
                  </a:extLst>
                </a:gridCol>
                <a:gridCol w="825689">
                  <a:extLst>
                    <a:ext uri="{9D8B030D-6E8A-4147-A177-3AD203B41FA5}">
                      <a16:colId xmlns:a16="http://schemas.microsoft.com/office/drawing/2014/main" val="1158637247"/>
                    </a:ext>
                  </a:extLst>
                </a:gridCol>
                <a:gridCol w="142360">
                  <a:extLst>
                    <a:ext uri="{9D8B030D-6E8A-4147-A177-3AD203B41FA5}">
                      <a16:colId xmlns:a16="http://schemas.microsoft.com/office/drawing/2014/main" val="2709479112"/>
                    </a:ext>
                  </a:extLst>
                </a:gridCol>
                <a:gridCol w="825689">
                  <a:extLst>
                    <a:ext uri="{9D8B030D-6E8A-4147-A177-3AD203B41FA5}">
                      <a16:colId xmlns:a16="http://schemas.microsoft.com/office/drawing/2014/main" val="504020139"/>
                    </a:ext>
                  </a:extLst>
                </a:gridCol>
              </a:tblGrid>
              <a:tr h="2032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Classroom Equipment: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0689815"/>
                  </a:ext>
                </a:extLst>
              </a:tr>
              <a:tr h="34382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112 Privacy/Test Partitions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Henchen, McDonald, Honn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$280.00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206741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 standing desks/chairs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Potter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$1,906.93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18087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Science stools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McDonald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$1,820.40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35093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5921960"/>
                  </a:ext>
                </a:extLst>
              </a:tr>
              <a:tr h="2032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Curriculum Enhancement: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084128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Living History Performance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Honn, Fielden, Lozada, Summers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$1,238.00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633865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Museum of Flight "Under the Night Sky"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Hafner, Summers, Velloth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$1,375.00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822415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MOHAI Trunk Kits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Honn, Fielden, Lozada, Summers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$80.00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069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HanaYama Puzzles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Nichols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GR6/7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$94.08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268008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Study.com</a:t>
                      </a:r>
                      <a:r>
                        <a:rPr lang="en-US" sz="1200" u="none" strike="noStrike" dirty="0">
                          <a:effectLst/>
                        </a:rPr>
                        <a:t> subscriptions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Freidenfelt, Murphy, Hanky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$719.64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9440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 RC Drones/4 Spare Parts sets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Summers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GR7/8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$1,046.91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517504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857298"/>
                  </a:ext>
                </a:extLst>
              </a:tr>
              <a:tr h="2032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Other: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844043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Bookopoly Prizes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Steirer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$327.00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435196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Cricut Explore Air 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Steirer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$467.63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351066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ALA Mid Winter Conference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Steirer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439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45707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98625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TOTAL REQUESTS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sng" strike="noStrike" dirty="0">
                          <a:effectLst/>
                        </a:rPr>
                        <a:t>$9,794.59 </a:t>
                      </a:r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2940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49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2366442"/>
            <a:ext cx="7397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Adjourned.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Thank you for coming!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69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8700</TotalTime>
  <Words>1208</Words>
  <Application>Microsoft Macintosh PowerPoint</Application>
  <PresentationFormat>On-screen Show (4:3)</PresentationFormat>
  <Paragraphs>207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George</dc:creator>
  <cp:lastModifiedBy>Alisa George</cp:lastModifiedBy>
  <cp:revision>79</cp:revision>
  <dcterms:created xsi:type="dcterms:W3CDTF">2017-11-14T06:40:06Z</dcterms:created>
  <dcterms:modified xsi:type="dcterms:W3CDTF">2018-09-20T21:40:12Z</dcterms:modified>
</cp:coreProperties>
</file>